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5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2" r:id="rId2"/>
    <p:sldId id="266" r:id="rId3"/>
    <p:sldId id="267" r:id="rId4"/>
    <p:sldId id="268" r:id="rId5"/>
    <p:sldId id="269" r:id="rId6"/>
    <p:sldId id="270" r:id="rId7"/>
    <p:sldId id="271" r:id="rId8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92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81450</c:v>
                </c:pt>
                <c:pt idx="1">
                  <c:v>87500</c:v>
                </c:pt>
                <c:pt idx="2">
                  <c:v>75000</c:v>
                </c:pt>
                <c:pt idx="3">
                  <c:v>68763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Sheet1!$C$2:$C$5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6987904"/>
        <c:axId val="86989440"/>
        <c:axId val="0"/>
      </c:bar3DChart>
      <c:catAx>
        <c:axId val="86987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6989440"/>
        <c:crosses val="autoZero"/>
        <c:auto val="1"/>
        <c:lblAlgn val="ctr"/>
        <c:lblOffset val="100"/>
        <c:noMultiLvlLbl val="0"/>
      </c:catAx>
      <c:valAx>
        <c:axId val="8698944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69879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მოხმარება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8301886792452831E-2"/>
                  <c:y val="-9.8039215686274508E-2"/>
                </c:manualLayout>
              </c:layout>
              <c:spPr/>
              <c:txPr>
                <a:bodyPr rot="0" vert="horz"/>
                <a:lstStyle/>
                <a:p>
                  <a:pPr>
                    <a:defRPr sz="1400" b="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0998860991432674"/>
                  <c:y val="-7.8431372549019607E-2"/>
                </c:manualLayout>
              </c:layout>
              <c:spPr/>
              <c:txPr>
                <a:bodyPr rot="0" vert="horz"/>
                <a:lstStyle/>
                <a:p>
                  <a:pPr>
                    <a:defRPr sz="1400" b="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4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6708.4</c:v>
                </c:pt>
                <c:pt idx="1">
                  <c:v>2221.8000000000002</c:v>
                </c:pt>
                <c:pt idx="2">
                  <c:v>276</c:v>
                </c:pt>
                <c:pt idx="3">
                  <c:v>251.64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6728320"/>
        <c:axId val="26729856"/>
        <c:axId val="0"/>
      </c:bar3DChart>
      <c:catAx>
        <c:axId val="26728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6729856"/>
        <c:crosses val="autoZero"/>
        <c:auto val="1"/>
        <c:lblAlgn val="ctr"/>
        <c:lblOffset val="100"/>
        <c:noMultiLvlLbl val="0"/>
      </c:catAx>
      <c:valAx>
        <c:axId val="2672985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67283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6.2893081761006865E-3"/>
                  <c:y val="-8.1699346405228759E-2"/>
                </c:manualLayout>
              </c:layout>
              <c:spPr/>
              <c:txPr>
                <a:bodyPr rot="0" vert="horz"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6001</c:v>
                </c:pt>
                <c:pt idx="1">
                  <c:v>1</c:v>
                </c:pt>
                <c:pt idx="2">
                  <c:v>21706.799999999999</c:v>
                </c:pt>
                <c:pt idx="3">
                  <c:v>4000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Sheet1!$C$2:$C$5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040000"/>
        <c:axId val="60407808"/>
        <c:axId val="0"/>
      </c:bar3DChart>
      <c:catAx>
        <c:axId val="27040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0407808"/>
        <c:crosses val="autoZero"/>
        <c:auto val="1"/>
        <c:lblAlgn val="ctr"/>
        <c:lblOffset val="100"/>
        <c:noMultiLvlLbl val="0"/>
      </c:catAx>
      <c:valAx>
        <c:axId val="6040780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7040000"/>
        <c:crosses val="autoZero"/>
        <c:crossBetween val="between"/>
      </c:valAx>
    </c:plotArea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მოხმარება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6603773584905717E-2"/>
                  <c:y val="-0.173202614379084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6037735849056603E-2"/>
                  <c:y val="-0.127450980392156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4905660377358486E-2"/>
                  <c:y val="-0.124183006535947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0" vert="horz"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18318.099999999999</c:v>
                </c:pt>
                <c:pt idx="1">
                  <c:v>3156.8</c:v>
                </c:pt>
                <c:pt idx="2">
                  <c:v>2443.5</c:v>
                </c:pt>
                <c:pt idx="3">
                  <c:v>1519.8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4584960"/>
        <c:axId val="24586496"/>
        <c:axId val="0"/>
      </c:bar3DChart>
      <c:catAx>
        <c:axId val="24584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4586496"/>
        <c:crosses val="autoZero"/>
        <c:auto val="1"/>
        <c:lblAlgn val="ctr"/>
        <c:lblOffset val="100"/>
        <c:noMultiLvlLbl val="0"/>
      </c:catAx>
      <c:valAx>
        <c:axId val="2458649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45849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მოხმარება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108637.2</c:v>
                </c:pt>
                <c:pt idx="1">
                  <c:v>67824.3</c:v>
                </c:pt>
                <c:pt idx="2">
                  <c:v>91687.5</c:v>
                </c:pt>
                <c:pt idx="3">
                  <c:v>48305.175000000003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014400"/>
        <c:axId val="87024384"/>
        <c:axId val="0"/>
      </c:bar3DChart>
      <c:catAx>
        <c:axId val="87014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7024384"/>
        <c:crosses val="autoZero"/>
        <c:auto val="1"/>
        <c:lblAlgn val="ctr"/>
        <c:lblOffset val="100"/>
        <c:noMultiLvlLbl val="0"/>
      </c:catAx>
      <c:valAx>
        <c:axId val="8702438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7014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3.4590947357995346E-2"/>
                  <c:y val="-0.18954248366013071"/>
                </c:manualLayout>
              </c:layout>
              <c:tx>
                <c:rich>
                  <a:bodyPr/>
                  <a:lstStyle/>
                  <a:p>
                    <a:r>
                      <a:rPr lang="ka-GE" dirty="0" smtClean="0">
                        <a:solidFill>
                          <a:schemeClr val="tx1"/>
                        </a:solidFill>
                      </a:rPr>
                      <a:t>236955,1</a:t>
                    </a:r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1481196</c:v>
                </c:pt>
                <c:pt idx="1">
                  <c:v>1961239.6</c:v>
                </c:pt>
                <c:pt idx="2">
                  <c:v>1720560</c:v>
                </c:pt>
                <c:pt idx="3">
                  <c:v>236955.1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Sheet1!$C$2:$C$5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140608"/>
        <c:axId val="23315200"/>
        <c:axId val="0"/>
      </c:bar3DChart>
      <c:catAx>
        <c:axId val="23140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3315200"/>
        <c:crosses val="autoZero"/>
        <c:auto val="1"/>
        <c:lblAlgn val="ctr"/>
        <c:lblOffset val="100"/>
        <c:noMultiLvlLbl val="0"/>
      </c:catAx>
      <c:valAx>
        <c:axId val="2331520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3140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მოხმარება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1822503.7</c:v>
                </c:pt>
                <c:pt idx="1">
                  <c:v>1410646.9</c:v>
                </c:pt>
                <c:pt idx="2">
                  <c:v>1372506.3</c:v>
                </c:pt>
                <c:pt idx="3">
                  <c:v>1259714.2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6879872"/>
        <c:axId val="26908544"/>
        <c:axId val="0"/>
      </c:bar3DChart>
      <c:catAx>
        <c:axId val="26879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6908544"/>
        <c:crosses val="autoZero"/>
        <c:auto val="1"/>
        <c:lblAlgn val="ctr"/>
        <c:lblOffset val="100"/>
        <c:noMultiLvlLbl val="0"/>
      </c:catAx>
      <c:valAx>
        <c:axId val="2690854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68798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2795.5</c:v>
                </c:pt>
                <c:pt idx="1">
                  <c:v>2450</c:v>
                </c:pt>
                <c:pt idx="2">
                  <c:v>629.9</c:v>
                </c:pt>
                <c:pt idx="3">
                  <c:v>1050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Sheet1!$C$2:$C$5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920192"/>
        <c:axId val="22921984"/>
        <c:axId val="0"/>
      </c:bar3DChart>
      <c:catAx>
        <c:axId val="22920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2921984"/>
        <c:crosses val="autoZero"/>
        <c:auto val="1"/>
        <c:lblAlgn val="ctr"/>
        <c:lblOffset val="100"/>
        <c:noMultiLvlLbl val="0"/>
      </c:catAx>
      <c:valAx>
        <c:axId val="2292198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29201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მოხმარება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7.8616352201257858E-2"/>
                  <c:y val="-9.1503267973856203E-2"/>
                </c:manualLayout>
              </c:layout>
              <c:spPr/>
              <c:txPr>
                <a:bodyPr rot="0" vert="horz"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2305.5</c:v>
                </c:pt>
                <c:pt idx="1">
                  <c:v>2152.5</c:v>
                </c:pt>
                <c:pt idx="2">
                  <c:v>1500.5</c:v>
                </c:pt>
                <c:pt idx="3">
                  <c:v>36.54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951424"/>
        <c:axId val="22952960"/>
        <c:axId val="0"/>
      </c:bar3DChart>
      <c:catAx>
        <c:axId val="22951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2952960"/>
        <c:crosses val="autoZero"/>
        <c:auto val="1"/>
        <c:lblAlgn val="ctr"/>
        <c:lblOffset val="100"/>
        <c:noMultiLvlLbl val="0"/>
      </c:catAx>
      <c:valAx>
        <c:axId val="229529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2951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3880</c:v>
                </c:pt>
                <c:pt idx="1">
                  <c:v>1052.2</c:v>
                </c:pt>
                <c:pt idx="2">
                  <c:v>4042</c:v>
                </c:pt>
                <c:pt idx="3">
                  <c:v>3030.2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Sheet1!$C$2:$C$5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028864"/>
        <c:axId val="23030400"/>
        <c:axId val="0"/>
      </c:bar3DChart>
      <c:catAx>
        <c:axId val="23028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3030400"/>
        <c:crosses val="autoZero"/>
        <c:auto val="1"/>
        <c:lblAlgn val="ctr"/>
        <c:lblOffset val="100"/>
        <c:noMultiLvlLbl val="0"/>
      </c:catAx>
      <c:valAx>
        <c:axId val="2303040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3028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მოხმარება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9.4695191402961426E-2"/>
                  <c:y val="-9.8039215686274508E-2"/>
                </c:manualLayout>
              </c:layout>
              <c:spPr/>
              <c:txPr>
                <a:bodyPr rot="0" vert="horz"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13420.8</c:v>
                </c:pt>
                <c:pt idx="1">
                  <c:v>6814.6</c:v>
                </c:pt>
                <c:pt idx="2">
                  <c:v>4369.8999999999996</c:v>
                </c:pt>
                <c:pt idx="3">
                  <c:v>2081.1799999999998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149952"/>
        <c:axId val="23151744"/>
        <c:axId val="0"/>
      </c:bar3DChart>
      <c:catAx>
        <c:axId val="23149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3151744"/>
        <c:crosses val="autoZero"/>
        <c:auto val="1"/>
        <c:lblAlgn val="ctr"/>
        <c:lblOffset val="100"/>
        <c:noMultiLvlLbl val="0"/>
      </c:catAx>
      <c:valAx>
        <c:axId val="2315174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31499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6603773584905717E-2"/>
                  <c:y val="-8.4967320261437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16981132075472E-2"/>
                  <c:y val="-9.15032679738562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6037735849056603E-2"/>
                  <c:y val="-0.104575163398692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5260</c:v>
                </c:pt>
                <c:pt idx="1">
                  <c:v>426</c:v>
                </c:pt>
                <c:pt idx="2">
                  <c:v>300</c:v>
                </c:pt>
                <c:pt idx="3">
                  <c:v>63.14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Sheet1!$C$2:$C$5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260160"/>
        <c:axId val="23319296"/>
        <c:axId val="0"/>
      </c:bar3DChart>
      <c:catAx>
        <c:axId val="23260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3319296"/>
        <c:crosses val="autoZero"/>
        <c:auto val="1"/>
        <c:lblAlgn val="ctr"/>
        <c:lblOffset val="100"/>
        <c:noMultiLvlLbl val="0"/>
      </c:catAx>
      <c:valAx>
        <c:axId val="2331929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32601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0.80161</cdr:x>
      <cdr:y>0.33053</cdr:y>
    </cdr:from>
    <cdr:to>
      <cdr:x>0.86893</cdr:x>
      <cdr:y>0.56583</cdr:y>
    </cdr:to>
    <cdr:sp macro="" textlink="">
      <cdr:nvSpPr>
        <cdr:cNvPr id="2" name="TextBox 12"/>
        <cdr:cNvSpPr txBox="1"/>
      </cdr:nvSpPr>
      <cdr:spPr>
        <a:xfrm xmlns:a="http://schemas.openxmlformats.org/drawingml/2006/main" rot="3340356">
          <a:off x="2788839" y="1610908"/>
          <a:ext cx="9144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>
              <a:solidFill>
                <a:srgbClr val="FF0000"/>
              </a:solidFill>
            </a:rPr>
            <a:t>-</a:t>
          </a:r>
          <a:r>
            <a:rPr lang="en-US" sz="1100" b="1" smtClean="0">
              <a:solidFill>
                <a:srgbClr val="FF0000"/>
              </a:solidFill>
            </a:rPr>
            <a:t> 43382.325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0.36146</cdr:x>
      <cdr:y>0.26624</cdr:y>
    </cdr:from>
    <cdr:to>
      <cdr:x>0.58787</cdr:x>
      <cdr:y>0.33355</cdr:y>
    </cdr:to>
    <cdr:sp macro="" textlink="">
      <cdr:nvSpPr>
        <cdr:cNvPr id="2" name="TextBox 12"/>
        <cdr:cNvSpPr txBox="1"/>
      </cdr:nvSpPr>
      <cdr:spPr>
        <a:xfrm xmlns:a="http://schemas.openxmlformats.org/drawingml/2006/main" rot="2322218">
          <a:off x="1459786" y="1034643"/>
          <a:ext cx="9144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- 411856.8</a:t>
          </a:r>
          <a:endParaRPr lang="en-US" sz="1100" b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0.54717</cdr:x>
      <cdr:y>0.3073</cdr:y>
    </cdr:from>
    <cdr:to>
      <cdr:x>0.77358</cdr:x>
      <cdr:y>0.37462</cdr:y>
    </cdr:to>
    <cdr:sp macro="" textlink="">
      <cdr:nvSpPr>
        <cdr:cNvPr id="3" name="TextBox 12"/>
        <cdr:cNvSpPr txBox="1"/>
      </cdr:nvSpPr>
      <cdr:spPr>
        <a:xfrm xmlns:a="http://schemas.openxmlformats.org/drawingml/2006/main">
          <a:off x="2209800" y="1194243"/>
          <a:ext cx="9144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- 38140.6</a:t>
          </a:r>
          <a:endParaRPr lang="en-US" sz="1100" b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0.72082</cdr:x>
      <cdr:y>0.34593</cdr:y>
    </cdr:from>
    <cdr:to>
      <cdr:x>0.94724</cdr:x>
      <cdr:y>0.41325</cdr:y>
    </cdr:to>
    <cdr:sp macro="" textlink="">
      <cdr:nvSpPr>
        <cdr:cNvPr id="4" name="TextBox 12"/>
        <cdr:cNvSpPr txBox="1"/>
      </cdr:nvSpPr>
      <cdr:spPr>
        <a:xfrm xmlns:a="http://schemas.openxmlformats.org/drawingml/2006/main" rot="583206">
          <a:off x="2911122" y="1344344"/>
          <a:ext cx="9144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- 112792.1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0.5527</cdr:x>
      <cdr:y>0.31866</cdr:y>
    </cdr:from>
    <cdr:to>
      <cdr:x>0.71133</cdr:x>
      <cdr:y>0.38598</cdr:y>
    </cdr:to>
    <cdr:sp macro="" textlink="">
      <cdr:nvSpPr>
        <cdr:cNvPr id="2" name="TextBox 12"/>
        <cdr:cNvSpPr txBox="1"/>
      </cdr:nvSpPr>
      <cdr:spPr>
        <a:xfrm xmlns:a="http://schemas.openxmlformats.org/drawingml/2006/main" rot="2322218">
          <a:off x="2232129" y="1238371"/>
          <a:ext cx="640652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- 652</a:t>
          </a:r>
          <a:endParaRPr lang="en-US" sz="1100" b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0.31894</cdr:x>
      <cdr:y>0.20724</cdr:y>
    </cdr:from>
    <cdr:to>
      <cdr:x>0.54536</cdr:x>
      <cdr:y>0.27455</cdr:y>
    </cdr:to>
    <cdr:sp macro="" textlink="">
      <cdr:nvSpPr>
        <cdr:cNvPr id="3" name="TextBox 12"/>
        <cdr:cNvSpPr txBox="1"/>
      </cdr:nvSpPr>
      <cdr:spPr>
        <a:xfrm xmlns:a="http://schemas.openxmlformats.org/drawingml/2006/main" rot="1042312">
          <a:off x="1288085" y="805365"/>
          <a:ext cx="9144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- 153</a:t>
          </a:r>
          <a:endParaRPr lang="en-US" sz="1100" b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0.78577</cdr:x>
      <cdr:y>0.53607</cdr:y>
    </cdr:from>
    <cdr:to>
      <cdr:x>0.85055</cdr:x>
      <cdr:y>0.71427</cdr:y>
    </cdr:to>
    <cdr:sp macro="" textlink="">
      <cdr:nvSpPr>
        <cdr:cNvPr id="4" name="TextBox 12"/>
        <cdr:cNvSpPr txBox="1"/>
      </cdr:nvSpPr>
      <cdr:spPr>
        <a:xfrm xmlns:a="http://schemas.openxmlformats.org/drawingml/2006/main" rot="3824324">
          <a:off x="2957961" y="2298738"/>
          <a:ext cx="692533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- 1464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0.40617</cdr:x>
      <cdr:y>0.25864</cdr:y>
    </cdr:from>
    <cdr:to>
      <cdr:x>0.47095</cdr:x>
      <cdr:y>0.46616</cdr:y>
    </cdr:to>
    <cdr:sp macro="" textlink="">
      <cdr:nvSpPr>
        <cdr:cNvPr id="2" name="TextBox 12"/>
        <cdr:cNvSpPr txBox="1"/>
      </cdr:nvSpPr>
      <cdr:spPr>
        <a:xfrm xmlns:a="http://schemas.openxmlformats.org/drawingml/2006/main" rot="3553698">
          <a:off x="1367955" y="1277559"/>
          <a:ext cx="806447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- 6606.2</a:t>
          </a:r>
          <a:endParaRPr lang="en-US" sz="1100" b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0.5269</cdr:x>
      <cdr:y>0.55241</cdr:y>
    </cdr:from>
    <cdr:to>
      <cdr:x>0.7641</cdr:x>
      <cdr:y>0.61123</cdr:y>
    </cdr:to>
    <cdr:sp macro="" textlink="">
      <cdr:nvSpPr>
        <cdr:cNvPr id="6" name="TextBox 5"/>
        <cdr:cNvSpPr txBox="1"/>
      </cdr:nvSpPr>
      <cdr:spPr>
        <a:xfrm xmlns:a="http://schemas.openxmlformats.org/drawingml/2006/main" rot="1766113">
          <a:off x="2127941" y="2146762"/>
          <a:ext cx="957943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- 2444.7</a:t>
          </a:r>
          <a:endParaRPr lang="en-US" sz="1100" b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0.68266</cdr:x>
      <cdr:y>0.63317</cdr:y>
    </cdr:from>
    <cdr:to>
      <cdr:x>0.87134</cdr:x>
      <cdr:y>0.7004</cdr:y>
    </cdr:to>
    <cdr:sp macro="" textlink="">
      <cdr:nvSpPr>
        <cdr:cNvPr id="7" name="TextBox 6"/>
        <cdr:cNvSpPr txBox="1"/>
      </cdr:nvSpPr>
      <cdr:spPr>
        <a:xfrm xmlns:a="http://schemas.openxmlformats.org/drawingml/2006/main" rot="1821429">
          <a:off x="2756978" y="2460643"/>
          <a:ext cx="762000" cy="261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- 2288.72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0.50034</cdr:x>
      <cdr:y>0.63287</cdr:y>
    </cdr:from>
    <cdr:to>
      <cdr:x>0.67015</cdr:x>
      <cdr:y>0.69169</cdr:y>
    </cdr:to>
    <cdr:sp macro="" textlink="">
      <cdr:nvSpPr>
        <cdr:cNvPr id="2" name="TextBox 1"/>
        <cdr:cNvSpPr txBox="1"/>
      </cdr:nvSpPr>
      <cdr:spPr>
        <a:xfrm xmlns:a="http://schemas.openxmlformats.org/drawingml/2006/main" rot="2698820">
          <a:off x="2020676" y="2459440"/>
          <a:ext cx="685800" cy="228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- 1945.8</a:t>
          </a:r>
          <a:endParaRPr lang="en-US" sz="1100" b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0.71365</cdr:x>
      <cdr:y>0.76471</cdr:y>
    </cdr:from>
    <cdr:to>
      <cdr:x>0.85786</cdr:x>
      <cdr:y>0.82353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882153" y="2971800"/>
          <a:ext cx="582386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- 24.6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0.37321</cdr:x>
      <cdr:y>0.38375</cdr:y>
    </cdr:from>
    <cdr:to>
      <cdr:x>0.44868</cdr:x>
      <cdr:y>0.57983</cdr:y>
    </cdr:to>
    <cdr:sp macro="" textlink="">
      <cdr:nvSpPr>
        <cdr:cNvPr id="2" name="TextBox 1"/>
        <cdr:cNvSpPr txBox="1"/>
      </cdr:nvSpPr>
      <cdr:spPr>
        <a:xfrm xmlns:a="http://schemas.openxmlformats.org/drawingml/2006/main" rot="4033128">
          <a:off x="1278640" y="1719920"/>
          <a:ext cx="762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- 15161.3</a:t>
          </a:r>
          <a:endParaRPr lang="en-US" sz="1100" b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0.51334</cdr:x>
      <cdr:y>0.70697</cdr:y>
    </cdr:from>
    <cdr:to>
      <cdr:x>0.70202</cdr:x>
      <cdr:y>0.7658</cdr:y>
    </cdr:to>
    <cdr:sp macro="" textlink="">
      <cdr:nvSpPr>
        <cdr:cNvPr id="3" name="TextBox 2"/>
        <cdr:cNvSpPr txBox="1"/>
      </cdr:nvSpPr>
      <cdr:spPr>
        <a:xfrm xmlns:a="http://schemas.openxmlformats.org/drawingml/2006/main" rot="756741">
          <a:off x="2073164" y="2747435"/>
          <a:ext cx="7620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- 713.3</a:t>
          </a:r>
          <a:endParaRPr lang="en-US" sz="1100" b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0.70284</cdr:x>
      <cdr:y>0.73776</cdr:y>
    </cdr:from>
    <cdr:to>
      <cdr:x>0.85378</cdr:x>
      <cdr:y>0.79658</cdr:y>
    </cdr:to>
    <cdr:sp macro="" textlink="">
      <cdr:nvSpPr>
        <cdr:cNvPr id="4" name="TextBox 3"/>
        <cdr:cNvSpPr txBox="1"/>
      </cdr:nvSpPr>
      <cdr:spPr>
        <a:xfrm xmlns:a="http://schemas.openxmlformats.org/drawingml/2006/main" rot="886929">
          <a:off x="2838475" y="2867079"/>
          <a:ext cx="6096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smtClean="0">
              <a:solidFill>
                <a:srgbClr val="FF0000"/>
              </a:solidFill>
            </a:rPr>
            <a:t>- 923.7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084CCB8F-CBAE-4B48-BE65-5B599799ABE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FF995290-341C-48E5-8847-E200A1D5E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67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95290-341C-48E5-8847-E200A1D5E8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73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95290-341C-48E5-8847-E200A1D5E8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73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95290-341C-48E5-8847-E200A1D5E8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73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95290-341C-48E5-8847-E200A1D5E8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73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95290-341C-48E5-8847-E200A1D5E8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73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95290-341C-48E5-8847-E200A1D5E8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73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7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219200"/>
            <a:ext cx="78486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>
              <a:solidFill>
                <a:srgbClr val="09B9A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a-GE" sz="3200" b="1" dirty="0" smtClean="0">
                <a:solidFill>
                  <a:schemeClr val="bg1"/>
                </a:solidFill>
              </a:rPr>
              <a:t>სტატისტიკური </a:t>
            </a:r>
            <a:r>
              <a:rPr lang="ka-GE" sz="3200" b="1" dirty="0">
                <a:solidFill>
                  <a:schemeClr val="bg1"/>
                </a:solidFill>
              </a:rPr>
              <a:t>მონაცემები ზოგიერთ, სპეციალურ კონტროლს დაქვემდებარებულ ფარმაცევტულ პროდუქტთან </a:t>
            </a:r>
            <a:r>
              <a:rPr lang="ka-GE" sz="3200" b="1" dirty="0" smtClean="0">
                <a:solidFill>
                  <a:schemeClr val="bg1"/>
                </a:solidFill>
              </a:rPr>
              <a:t>გათანაბრებულ </a:t>
            </a:r>
            <a:r>
              <a:rPr lang="ka-GE" sz="3200" b="1" dirty="0">
                <a:solidFill>
                  <a:schemeClr val="bg1"/>
                </a:solidFill>
              </a:rPr>
              <a:t>სამკურნალო საშუალებების </a:t>
            </a:r>
            <a:r>
              <a:rPr lang="ka-GE" sz="3200" b="1" dirty="0" smtClean="0">
                <a:solidFill>
                  <a:schemeClr val="bg1"/>
                </a:solidFill>
              </a:rPr>
              <a:t>იმპორტზე  და  მოხმარებაზე </a:t>
            </a:r>
          </a:p>
          <a:p>
            <a:pPr algn="ctr"/>
            <a:r>
              <a:rPr lang="ka-GE" sz="3200" b="1" dirty="0" smtClean="0">
                <a:solidFill>
                  <a:schemeClr val="bg1"/>
                </a:solidFill>
              </a:rPr>
              <a:t>2015-17 </a:t>
            </a:r>
            <a:r>
              <a:rPr lang="ka-GE" sz="3200" b="1" dirty="0">
                <a:solidFill>
                  <a:schemeClr val="bg1"/>
                </a:solidFill>
              </a:rPr>
              <a:t>წწ. (</a:t>
            </a:r>
            <a:r>
              <a:rPr lang="ka-GE" sz="3200" b="1" dirty="0" smtClean="0">
                <a:solidFill>
                  <a:schemeClr val="bg1"/>
                </a:solidFill>
              </a:rPr>
              <a:t>გრამებში</a:t>
            </a:r>
            <a:r>
              <a:rPr lang="en-US" sz="3200" b="1" dirty="0" smtClean="0">
                <a:solidFill>
                  <a:schemeClr val="bg1"/>
                </a:solidFill>
              </a:rPr>
              <a:t>)</a:t>
            </a:r>
          </a:p>
          <a:p>
            <a:endParaRPr lang="en-US" sz="3200" b="1" dirty="0">
              <a:solidFill>
                <a:srgbClr val="09B9A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09B9A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ka-GE" sz="3200" b="1" smtClean="0">
                <a:solidFill>
                  <a:schemeClr val="accent1">
                    <a:lumMod val="75000"/>
                  </a:schemeClr>
                </a:solidFill>
              </a:rPr>
              <a:t>ბაკლოფენი</a:t>
            </a:r>
            <a:endParaRPr lang="en-US" sz="3200" b="1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79178605"/>
              </p:ext>
            </p:extLst>
          </p:nvPr>
        </p:nvGraphicFramePr>
        <p:xfrm>
          <a:off x="304800" y="838201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61554769"/>
              </p:ext>
            </p:extLst>
          </p:nvPr>
        </p:nvGraphicFramePr>
        <p:xfrm>
          <a:off x="4572000" y="914400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Freeform 8"/>
          <p:cNvSpPr/>
          <p:nvPr/>
        </p:nvSpPr>
        <p:spPr>
          <a:xfrm>
            <a:off x="1523999" y="1547496"/>
            <a:ext cx="2166257" cy="664028"/>
          </a:xfrm>
          <a:custGeom>
            <a:avLst/>
            <a:gdLst>
              <a:gd name="connsiteX0" fmla="*/ 0 w 2166257"/>
              <a:gd name="connsiteY0" fmla="*/ 195942 h 664028"/>
              <a:gd name="connsiteX1" fmla="*/ 696685 w 2166257"/>
              <a:gd name="connsiteY1" fmla="*/ 0 h 664028"/>
              <a:gd name="connsiteX2" fmla="*/ 696685 w 2166257"/>
              <a:gd name="connsiteY2" fmla="*/ 0 h 664028"/>
              <a:gd name="connsiteX3" fmla="*/ 1480457 w 2166257"/>
              <a:gd name="connsiteY3" fmla="*/ 446314 h 664028"/>
              <a:gd name="connsiteX4" fmla="*/ 2166257 w 2166257"/>
              <a:gd name="connsiteY4" fmla="*/ 664028 h 664028"/>
              <a:gd name="connsiteX5" fmla="*/ 2166257 w 2166257"/>
              <a:gd name="connsiteY5" fmla="*/ 664028 h 664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66257" h="664028">
                <a:moveTo>
                  <a:pt x="0" y="195942"/>
                </a:moveTo>
                <a:lnTo>
                  <a:pt x="696685" y="0"/>
                </a:lnTo>
                <a:lnTo>
                  <a:pt x="696685" y="0"/>
                </a:lnTo>
                <a:cubicBezTo>
                  <a:pt x="827314" y="74386"/>
                  <a:pt x="1235529" y="335643"/>
                  <a:pt x="1480457" y="446314"/>
                </a:cubicBezTo>
                <a:cubicBezTo>
                  <a:pt x="1725385" y="556985"/>
                  <a:pt x="2166257" y="664028"/>
                  <a:pt x="2166257" y="664028"/>
                </a:cubicBezTo>
                <a:lnTo>
                  <a:pt x="2166257" y="664028"/>
                </a:ln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5826677" y="1816758"/>
            <a:ext cx="2209800" cy="1621972"/>
          </a:xfrm>
          <a:custGeom>
            <a:avLst/>
            <a:gdLst>
              <a:gd name="connsiteX0" fmla="*/ 0 w 2209800"/>
              <a:gd name="connsiteY0" fmla="*/ 0 h 1621972"/>
              <a:gd name="connsiteX1" fmla="*/ 707572 w 2209800"/>
              <a:gd name="connsiteY1" fmla="*/ 1110343 h 1621972"/>
              <a:gd name="connsiteX2" fmla="*/ 1393372 w 2209800"/>
              <a:gd name="connsiteY2" fmla="*/ 457200 h 1621972"/>
              <a:gd name="connsiteX3" fmla="*/ 2209800 w 2209800"/>
              <a:gd name="connsiteY3" fmla="*/ 1621972 h 1621972"/>
              <a:gd name="connsiteX4" fmla="*/ 2209800 w 2209800"/>
              <a:gd name="connsiteY4" fmla="*/ 1621972 h 1621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9800" h="1621972">
                <a:moveTo>
                  <a:pt x="0" y="0"/>
                </a:moveTo>
                <a:cubicBezTo>
                  <a:pt x="237671" y="517071"/>
                  <a:pt x="475343" y="1034143"/>
                  <a:pt x="707572" y="1110343"/>
                </a:cubicBezTo>
                <a:cubicBezTo>
                  <a:pt x="939801" y="1186543"/>
                  <a:pt x="1143001" y="371929"/>
                  <a:pt x="1393372" y="457200"/>
                </a:cubicBezTo>
                <a:cubicBezTo>
                  <a:pt x="1643743" y="542471"/>
                  <a:pt x="2209800" y="1621972"/>
                  <a:pt x="2209800" y="1621972"/>
                </a:cubicBezTo>
                <a:lnTo>
                  <a:pt x="2209800" y="1621972"/>
                </a:ln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145426"/>
              </p:ext>
            </p:extLst>
          </p:nvPr>
        </p:nvGraphicFramePr>
        <p:xfrm>
          <a:off x="228600" y="4953000"/>
          <a:ext cx="8784770" cy="1828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09801"/>
                <a:gridCol w="1524000"/>
                <a:gridCol w="1828800"/>
                <a:gridCol w="1752600"/>
                <a:gridCol w="1469569"/>
              </a:tblGrid>
              <a:tr h="1676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2014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2015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2016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2017</a:t>
                      </a:r>
                      <a:endParaRPr lang="en-US" sz="1400" dirty="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კვოტა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68765</a:t>
                      </a:r>
                      <a:endParaRPr lang="en-US" sz="1400" b="1" dirty="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დასაწყისში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27254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66.8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19742.5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3055</a:t>
                      </a:r>
                      <a:endParaRPr lang="en-US" sz="1400" b="1" dirty="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იმპორტი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81450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87500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75000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68763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წლიური მოხმარება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108637.2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67824.3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91687.5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48305.175</a:t>
                      </a:r>
                      <a:endParaRPr lang="en-US" sz="1400" b="1" dirty="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ბოლოს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66.8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19742.5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3055.0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23512.825</a:t>
                      </a:r>
                      <a:endParaRPr lang="en-US" sz="1400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 rot="3495160">
            <a:off x="5972800" y="2171942"/>
            <a:ext cx="91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mtClean="0">
                <a:solidFill>
                  <a:srgbClr val="FF0000"/>
                </a:solidFill>
              </a:rPr>
              <a:t>- 40812.9</a:t>
            </a:r>
            <a:endParaRPr lang="en-US" sz="1100" b="1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8405179">
            <a:off x="6474377" y="2080719"/>
            <a:ext cx="91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solidFill>
                  <a:srgbClr val="FF0000"/>
                </a:solidFill>
              </a:rPr>
              <a:t>+</a:t>
            </a:r>
            <a:r>
              <a:rPr lang="en-US" sz="1100" b="1" smtClean="0">
                <a:solidFill>
                  <a:srgbClr val="FF0000"/>
                </a:solidFill>
              </a:rPr>
              <a:t> 23863.2</a:t>
            </a:r>
            <a:endParaRPr lang="en-US" sz="11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08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ka-GE" sz="3200" b="1">
                <a:solidFill>
                  <a:schemeClr val="accent1">
                    <a:lumMod val="75000"/>
                  </a:schemeClr>
                </a:solidFill>
              </a:rPr>
              <a:t>გაბაპენტინი</a:t>
            </a:r>
            <a:endParaRPr lang="en-US" sz="3200" b="1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32795566"/>
              </p:ext>
            </p:extLst>
          </p:nvPr>
        </p:nvGraphicFramePr>
        <p:xfrm>
          <a:off x="381000" y="990600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8394814"/>
              </p:ext>
            </p:extLst>
          </p:nvPr>
        </p:nvGraphicFramePr>
        <p:xfrm>
          <a:off x="4876800" y="990600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086812"/>
              </p:ext>
            </p:extLst>
          </p:nvPr>
        </p:nvGraphicFramePr>
        <p:xfrm>
          <a:off x="228600" y="4953000"/>
          <a:ext cx="8784770" cy="1828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09801"/>
                <a:gridCol w="1524000"/>
                <a:gridCol w="1828800"/>
                <a:gridCol w="1752600"/>
                <a:gridCol w="1469569"/>
              </a:tblGrid>
              <a:tr h="1676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2014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2015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2016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2017</a:t>
                      </a:r>
                      <a:endParaRPr lang="en-US" sz="140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კვოტა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236901</a:t>
                      </a:r>
                      <a:endParaRPr lang="en-US" sz="1400" b="1" dirty="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დასაწყისში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511683.3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170375.6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720968.3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1069022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იმპორტი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1481196.0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1961239.6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1720560.0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236955.1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წლიური მოხმარება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1822503.7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1410646.9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1372506.3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1259714.2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ბოლოს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170375.6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720968.3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1069022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46262.9</a:t>
                      </a:r>
                      <a:endParaRPr lang="en-US" sz="1400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reeform 8"/>
          <p:cNvSpPr/>
          <p:nvPr/>
        </p:nvSpPr>
        <p:spPr>
          <a:xfrm>
            <a:off x="1654629" y="1768085"/>
            <a:ext cx="2111828" cy="2281401"/>
          </a:xfrm>
          <a:custGeom>
            <a:avLst/>
            <a:gdLst>
              <a:gd name="connsiteX0" fmla="*/ 0 w 2111828"/>
              <a:gd name="connsiteY0" fmla="*/ 659429 h 2281401"/>
              <a:gd name="connsiteX1" fmla="*/ 740228 w 2111828"/>
              <a:gd name="connsiteY1" fmla="*/ 17172 h 2281401"/>
              <a:gd name="connsiteX2" fmla="*/ 1426028 w 2111828"/>
              <a:gd name="connsiteY2" fmla="*/ 376401 h 2281401"/>
              <a:gd name="connsiteX3" fmla="*/ 2111828 w 2111828"/>
              <a:gd name="connsiteY3" fmla="*/ 2281401 h 2281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1828" h="2281401">
                <a:moveTo>
                  <a:pt x="0" y="659429"/>
                </a:moveTo>
                <a:cubicBezTo>
                  <a:pt x="251278" y="361886"/>
                  <a:pt x="502557" y="64343"/>
                  <a:pt x="740228" y="17172"/>
                </a:cubicBezTo>
                <a:cubicBezTo>
                  <a:pt x="977899" y="-29999"/>
                  <a:pt x="1197428" y="-971"/>
                  <a:pt x="1426028" y="376401"/>
                </a:cubicBezTo>
                <a:cubicBezTo>
                  <a:pt x="1654628" y="753773"/>
                  <a:pt x="1883228" y="1517587"/>
                  <a:pt x="2111828" y="2281401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6193971" y="1937657"/>
            <a:ext cx="2142117" cy="755982"/>
          </a:xfrm>
          <a:custGeom>
            <a:avLst/>
            <a:gdLst>
              <a:gd name="connsiteX0" fmla="*/ 0 w 2142117"/>
              <a:gd name="connsiteY0" fmla="*/ 0 h 755982"/>
              <a:gd name="connsiteX1" fmla="*/ 685800 w 2142117"/>
              <a:gd name="connsiteY1" fmla="*/ 566057 h 755982"/>
              <a:gd name="connsiteX2" fmla="*/ 1338943 w 2142117"/>
              <a:gd name="connsiteY2" fmla="*/ 620486 h 755982"/>
              <a:gd name="connsiteX3" fmla="*/ 2068286 w 2142117"/>
              <a:gd name="connsiteY3" fmla="*/ 740229 h 755982"/>
              <a:gd name="connsiteX4" fmla="*/ 2079172 w 2142117"/>
              <a:gd name="connsiteY4" fmla="*/ 751114 h 755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2117" h="755982">
                <a:moveTo>
                  <a:pt x="0" y="0"/>
                </a:moveTo>
                <a:cubicBezTo>
                  <a:pt x="231321" y="231321"/>
                  <a:pt x="462643" y="462643"/>
                  <a:pt x="685800" y="566057"/>
                </a:cubicBezTo>
                <a:cubicBezTo>
                  <a:pt x="908957" y="669471"/>
                  <a:pt x="1108529" y="591457"/>
                  <a:pt x="1338943" y="620486"/>
                </a:cubicBezTo>
                <a:cubicBezTo>
                  <a:pt x="1569357" y="649515"/>
                  <a:pt x="1944915" y="718458"/>
                  <a:pt x="2068286" y="740229"/>
                </a:cubicBezTo>
                <a:cubicBezTo>
                  <a:pt x="2191658" y="762000"/>
                  <a:pt x="2135415" y="756557"/>
                  <a:pt x="2079172" y="751114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2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ka-GE" sz="3200" b="1">
                <a:solidFill>
                  <a:schemeClr val="accent1">
                    <a:lumMod val="75000"/>
                  </a:schemeClr>
                </a:solidFill>
              </a:rPr>
              <a:t>ზალეპლონი</a:t>
            </a:r>
            <a:endParaRPr lang="en-US" sz="3200" b="1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64065314"/>
              </p:ext>
            </p:extLst>
          </p:nvPr>
        </p:nvGraphicFramePr>
        <p:xfrm>
          <a:off x="304800" y="990600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40799352"/>
              </p:ext>
            </p:extLst>
          </p:nvPr>
        </p:nvGraphicFramePr>
        <p:xfrm>
          <a:off x="4800600" y="990600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714125"/>
              </p:ext>
            </p:extLst>
          </p:nvPr>
        </p:nvGraphicFramePr>
        <p:xfrm>
          <a:off x="228600" y="4953000"/>
          <a:ext cx="8784770" cy="1828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09801"/>
                <a:gridCol w="1524000"/>
                <a:gridCol w="1828800"/>
                <a:gridCol w="1752600"/>
                <a:gridCol w="1469569"/>
              </a:tblGrid>
              <a:tr h="1676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2014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2015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2016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2017</a:t>
                      </a:r>
                      <a:endParaRPr lang="en-US" sz="140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კვოტა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1050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დასაწყისში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83.2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573.2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870.7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0.14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იმპორტი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2795.5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2450.0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629.9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1050.0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წლიური მოხმარება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2305.5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2152.5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1500.5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36.54</a:t>
                      </a:r>
                      <a:endParaRPr lang="en-US" sz="1400" b="1" dirty="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ბოლოს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573.2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870.7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0.14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1013.6</a:t>
                      </a:r>
                      <a:endParaRPr lang="en-US" sz="1400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Freeform 7"/>
          <p:cNvSpPr/>
          <p:nvPr/>
        </p:nvSpPr>
        <p:spPr>
          <a:xfrm>
            <a:off x="1382486" y="1926771"/>
            <a:ext cx="2275114" cy="1939904"/>
          </a:xfrm>
          <a:custGeom>
            <a:avLst/>
            <a:gdLst>
              <a:gd name="connsiteX0" fmla="*/ 0 w 2275114"/>
              <a:gd name="connsiteY0" fmla="*/ 0 h 1939904"/>
              <a:gd name="connsiteX1" fmla="*/ 816428 w 2275114"/>
              <a:gd name="connsiteY1" fmla="*/ 315686 h 1939904"/>
              <a:gd name="connsiteX2" fmla="*/ 1502228 w 2275114"/>
              <a:gd name="connsiteY2" fmla="*/ 1872343 h 1939904"/>
              <a:gd name="connsiteX3" fmla="*/ 2275114 w 2275114"/>
              <a:gd name="connsiteY3" fmla="*/ 1513115 h 1939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5114" h="1939904">
                <a:moveTo>
                  <a:pt x="0" y="0"/>
                </a:moveTo>
                <a:cubicBezTo>
                  <a:pt x="283028" y="1814"/>
                  <a:pt x="566057" y="3629"/>
                  <a:pt x="816428" y="315686"/>
                </a:cubicBezTo>
                <a:cubicBezTo>
                  <a:pt x="1066799" y="627743"/>
                  <a:pt x="1259114" y="1672772"/>
                  <a:pt x="1502228" y="1872343"/>
                </a:cubicBezTo>
                <a:cubicBezTo>
                  <a:pt x="1745342" y="2071914"/>
                  <a:pt x="2010228" y="1792514"/>
                  <a:pt x="2275114" y="1513115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5867400" y="1948543"/>
            <a:ext cx="2307771" cy="2318657"/>
          </a:xfrm>
          <a:custGeom>
            <a:avLst/>
            <a:gdLst>
              <a:gd name="connsiteX0" fmla="*/ 0 w 2307771"/>
              <a:gd name="connsiteY0" fmla="*/ 0 h 2318657"/>
              <a:gd name="connsiteX1" fmla="*/ 740229 w 2307771"/>
              <a:gd name="connsiteY1" fmla="*/ 195943 h 2318657"/>
              <a:gd name="connsiteX2" fmla="*/ 740229 w 2307771"/>
              <a:gd name="connsiteY2" fmla="*/ 195943 h 2318657"/>
              <a:gd name="connsiteX3" fmla="*/ 1567543 w 2307771"/>
              <a:gd name="connsiteY3" fmla="*/ 859971 h 2318657"/>
              <a:gd name="connsiteX4" fmla="*/ 2307771 w 2307771"/>
              <a:gd name="connsiteY4" fmla="*/ 2318657 h 2318657"/>
              <a:gd name="connsiteX5" fmla="*/ 2307771 w 2307771"/>
              <a:gd name="connsiteY5" fmla="*/ 2318657 h 2318657"/>
              <a:gd name="connsiteX6" fmla="*/ 2307771 w 2307771"/>
              <a:gd name="connsiteY6" fmla="*/ 2318657 h 2318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7771" h="2318657">
                <a:moveTo>
                  <a:pt x="0" y="0"/>
                </a:moveTo>
                <a:lnTo>
                  <a:pt x="740229" y="195943"/>
                </a:lnTo>
                <a:lnTo>
                  <a:pt x="740229" y="195943"/>
                </a:lnTo>
                <a:cubicBezTo>
                  <a:pt x="878115" y="306614"/>
                  <a:pt x="1306286" y="506185"/>
                  <a:pt x="1567543" y="859971"/>
                </a:cubicBezTo>
                <a:cubicBezTo>
                  <a:pt x="1828800" y="1213757"/>
                  <a:pt x="2307771" y="2318657"/>
                  <a:pt x="2307771" y="2318657"/>
                </a:cubicBezTo>
                <a:lnTo>
                  <a:pt x="2307771" y="2318657"/>
                </a:lnTo>
                <a:lnTo>
                  <a:pt x="2307771" y="2318657"/>
                </a:ln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4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ka-GE" sz="3200" b="1">
                <a:solidFill>
                  <a:schemeClr val="accent1">
                    <a:lumMod val="75000"/>
                  </a:schemeClr>
                </a:solidFill>
              </a:rPr>
              <a:t>ზოპიკლონი</a:t>
            </a:r>
            <a:endParaRPr lang="en-US" sz="3200" b="1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66261903"/>
              </p:ext>
            </p:extLst>
          </p:nvPr>
        </p:nvGraphicFramePr>
        <p:xfrm>
          <a:off x="381000" y="914400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73636631"/>
              </p:ext>
            </p:extLst>
          </p:nvPr>
        </p:nvGraphicFramePr>
        <p:xfrm>
          <a:off x="4800600" y="914400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663256"/>
              </p:ext>
            </p:extLst>
          </p:nvPr>
        </p:nvGraphicFramePr>
        <p:xfrm>
          <a:off x="228600" y="4953000"/>
          <a:ext cx="8784770" cy="1828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09801"/>
                <a:gridCol w="1524000"/>
                <a:gridCol w="1828800"/>
                <a:gridCol w="1752600"/>
                <a:gridCol w="1469569"/>
              </a:tblGrid>
              <a:tr h="1676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2014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2015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2016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2017</a:t>
                      </a:r>
                      <a:endParaRPr lang="en-US" sz="140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კვოტა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დასაწყისში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16312.2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6771.4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1009.0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681.1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იმპორტი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3880.0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1052.2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4042.0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3030.2</a:t>
                      </a:r>
                      <a:endParaRPr lang="en-US" sz="1400" b="1" dirty="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წლიური მოხმარება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13420.8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6814.6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4369.9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2081.17</a:t>
                      </a:r>
                      <a:endParaRPr lang="en-US" sz="1400" b="1" dirty="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ბოლოს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6771.4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1009.0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681.1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1630.13</a:t>
                      </a:r>
                      <a:endParaRPr lang="en-US" sz="1400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reeform 2"/>
          <p:cNvSpPr/>
          <p:nvPr/>
        </p:nvSpPr>
        <p:spPr>
          <a:xfrm>
            <a:off x="1480457" y="1801685"/>
            <a:ext cx="2264229" cy="1824435"/>
          </a:xfrm>
          <a:custGeom>
            <a:avLst/>
            <a:gdLst>
              <a:gd name="connsiteX0" fmla="*/ 0 w 2264229"/>
              <a:gd name="connsiteY0" fmla="*/ 136866 h 1824435"/>
              <a:gd name="connsiteX1" fmla="*/ 729343 w 2264229"/>
              <a:gd name="connsiteY1" fmla="*/ 1824151 h 1824435"/>
              <a:gd name="connsiteX2" fmla="*/ 1447800 w 2264229"/>
              <a:gd name="connsiteY2" fmla="*/ 28008 h 1824435"/>
              <a:gd name="connsiteX3" fmla="*/ 2264229 w 2264229"/>
              <a:gd name="connsiteY3" fmla="*/ 681151 h 1824435"/>
              <a:gd name="connsiteX4" fmla="*/ 2264229 w 2264229"/>
              <a:gd name="connsiteY4" fmla="*/ 681151 h 1824435"/>
              <a:gd name="connsiteX5" fmla="*/ 2264229 w 2264229"/>
              <a:gd name="connsiteY5" fmla="*/ 692037 h 1824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64229" h="1824435">
                <a:moveTo>
                  <a:pt x="0" y="136866"/>
                </a:moveTo>
                <a:cubicBezTo>
                  <a:pt x="244021" y="989580"/>
                  <a:pt x="488043" y="1842294"/>
                  <a:pt x="729343" y="1824151"/>
                </a:cubicBezTo>
                <a:cubicBezTo>
                  <a:pt x="970643" y="1806008"/>
                  <a:pt x="1191986" y="218508"/>
                  <a:pt x="1447800" y="28008"/>
                </a:cubicBezTo>
                <a:cubicBezTo>
                  <a:pt x="1703614" y="-162492"/>
                  <a:pt x="2264229" y="681151"/>
                  <a:pt x="2264229" y="681151"/>
                </a:cubicBezTo>
                <a:lnTo>
                  <a:pt x="2264229" y="681151"/>
                </a:lnTo>
                <a:lnTo>
                  <a:pt x="2264229" y="692037"/>
                </a:ln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6019800" y="1796143"/>
            <a:ext cx="2177143" cy="2133600"/>
          </a:xfrm>
          <a:custGeom>
            <a:avLst/>
            <a:gdLst>
              <a:gd name="connsiteX0" fmla="*/ 0 w 2177143"/>
              <a:gd name="connsiteY0" fmla="*/ 0 h 2133600"/>
              <a:gd name="connsiteX1" fmla="*/ 261258 w 2177143"/>
              <a:gd name="connsiteY1" fmla="*/ 457200 h 2133600"/>
              <a:gd name="connsiteX2" fmla="*/ 718458 w 2177143"/>
              <a:gd name="connsiteY2" fmla="*/ 1251857 h 2133600"/>
              <a:gd name="connsiteX3" fmla="*/ 1436915 w 2177143"/>
              <a:gd name="connsiteY3" fmla="*/ 1709057 h 2133600"/>
              <a:gd name="connsiteX4" fmla="*/ 2177143 w 2177143"/>
              <a:gd name="connsiteY4" fmla="*/ 213360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7143" h="2133600">
                <a:moveTo>
                  <a:pt x="0" y="0"/>
                </a:moveTo>
                <a:lnTo>
                  <a:pt x="261258" y="457200"/>
                </a:lnTo>
                <a:cubicBezTo>
                  <a:pt x="381001" y="665843"/>
                  <a:pt x="522515" y="1043214"/>
                  <a:pt x="718458" y="1251857"/>
                </a:cubicBezTo>
                <a:cubicBezTo>
                  <a:pt x="914401" y="1460500"/>
                  <a:pt x="1193801" y="1562100"/>
                  <a:pt x="1436915" y="1709057"/>
                </a:cubicBezTo>
                <a:cubicBezTo>
                  <a:pt x="1680029" y="1856014"/>
                  <a:pt x="1928586" y="1994807"/>
                  <a:pt x="2177143" y="2133600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0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ka-GE" sz="3200" b="1">
                <a:solidFill>
                  <a:schemeClr val="accent1">
                    <a:lumMod val="75000"/>
                  </a:schemeClr>
                </a:solidFill>
              </a:rPr>
              <a:t>ტროპიკამიდი</a:t>
            </a:r>
            <a:endParaRPr lang="en-US" sz="3200" b="1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0708730"/>
              </p:ext>
            </p:extLst>
          </p:nvPr>
        </p:nvGraphicFramePr>
        <p:xfrm>
          <a:off x="457200" y="1066800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70894478"/>
              </p:ext>
            </p:extLst>
          </p:nvPr>
        </p:nvGraphicFramePr>
        <p:xfrm>
          <a:off x="4876800" y="1066800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100248"/>
              </p:ext>
            </p:extLst>
          </p:nvPr>
        </p:nvGraphicFramePr>
        <p:xfrm>
          <a:off x="228600" y="4953000"/>
          <a:ext cx="8784770" cy="1828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09801"/>
                <a:gridCol w="1524000"/>
                <a:gridCol w="1828800"/>
                <a:gridCol w="1752600"/>
                <a:gridCol w="1469569"/>
              </a:tblGrid>
              <a:tr h="16764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2014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2015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2016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2017</a:t>
                      </a:r>
                      <a:endParaRPr lang="en-US" sz="140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კვოტა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62.5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დასაწყისში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3487.6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2039.2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243.5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267.5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იმპორტი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5260.0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426.0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300.0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63.14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წლიური მოხმარება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6708.4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2221.8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276.0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251.64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ბოლოს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2039.2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243.5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267.5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79.0</a:t>
                      </a:r>
                      <a:endParaRPr lang="en-US" sz="1400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Freeform 17"/>
          <p:cNvSpPr/>
          <p:nvPr/>
        </p:nvSpPr>
        <p:spPr>
          <a:xfrm>
            <a:off x="1545771" y="2155371"/>
            <a:ext cx="2275115" cy="2264229"/>
          </a:xfrm>
          <a:custGeom>
            <a:avLst/>
            <a:gdLst>
              <a:gd name="connsiteX0" fmla="*/ 0 w 2275115"/>
              <a:gd name="connsiteY0" fmla="*/ 0 h 2264229"/>
              <a:gd name="connsiteX1" fmla="*/ 838200 w 2275115"/>
              <a:gd name="connsiteY1" fmla="*/ 2057400 h 2264229"/>
              <a:gd name="connsiteX2" fmla="*/ 838200 w 2275115"/>
              <a:gd name="connsiteY2" fmla="*/ 2057400 h 2264229"/>
              <a:gd name="connsiteX3" fmla="*/ 1578429 w 2275115"/>
              <a:gd name="connsiteY3" fmla="*/ 2166258 h 2264229"/>
              <a:gd name="connsiteX4" fmla="*/ 2275115 w 2275115"/>
              <a:gd name="connsiteY4" fmla="*/ 2264229 h 2264229"/>
              <a:gd name="connsiteX5" fmla="*/ 2275115 w 2275115"/>
              <a:gd name="connsiteY5" fmla="*/ 2264229 h 2264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75115" h="2264229">
                <a:moveTo>
                  <a:pt x="0" y="0"/>
                </a:moveTo>
                <a:lnTo>
                  <a:pt x="838200" y="2057400"/>
                </a:lnTo>
                <a:lnTo>
                  <a:pt x="838200" y="2057400"/>
                </a:lnTo>
                <a:lnTo>
                  <a:pt x="1578429" y="2166258"/>
                </a:lnTo>
                <a:lnTo>
                  <a:pt x="2275115" y="2264229"/>
                </a:lnTo>
                <a:lnTo>
                  <a:pt x="2275115" y="2264229"/>
                </a:ln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5949043" y="1850571"/>
            <a:ext cx="2405743" cy="2493225"/>
          </a:xfrm>
          <a:custGeom>
            <a:avLst/>
            <a:gdLst>
              <a:gd name="connsiteX0" fmla="*/ 0 w 2405743"/>
              <a:gd name="connsiteY0" fmla="*/ 0 h 2493225"/>
              <a:gd name="connsiteX1" fmla="*/ 827314 w 2405743"/>
              <a:gd name="connsiteY1" fmla="*/ 1741714 h 2493225"/>
              <a:gd name="connsiteX2" fmla="*/ 1643743 w 2405743"/>
              <a:gd name="connsiteY2" fmla="*/ 2416628 h 2493225"/>
              <a:gd name="connsiteX3" fmla="*/ 2405743 w 2405743"/>
              <a:gd name="connsiteY3" fmla="*/ 2449285 h 249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5743" h="2493225">
                <a:moveTo>
                  <a:pt x="0" y="0"/>
                </a:moveTo>
                <a:cubicBezTo>
                  <a:pt x="276678" y="669471"/>
                  <a:pt x="553357" y="1338943"/>
                  <a:pt x="827314" y="1741714"/>
                </a:cubicBezTo>
                <a:cubicBezTo>
                  <a:pt x="1101271" y="2144485"/>
                  <a:pt x="1380672" y="2298700"/>
                  <a:pt x="1643743" y="2416628"/>
                </a:cubicBezTo>
                <a:cubicBezTo>
                  <a:pt x="1906814" y="2534556"/>
                  <a:pt x="2156278" y="2491920"/>
                  <a:pt x="2405743" y="2449285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 rot="3696762">
            <a:off x="6239816" y="2704969"/>
            <a:ext cx="76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mtClean="0">
                <a:solidFill>
                  <a:srgbClr val="FF0000"/>
                </a:solidFill>
              </a:rPr>
              <a:t>- 4486.6</a:t>
            </a:r>
            <a:endParaRPr lang="en-US" sz="11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97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დექსტრომეტორფანი (კომბ)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89368826"/>
              </p:ext>
            </p:extLst>
          </p:nvPr>
        </p:nvGraphicFramePr>
        <p:xfrm>
          <a:off x="381000" y="1066800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19622452"/>
              </p:ext>
            </p:extLst>
          </p:nvPr>
        </p:nvGraphicFramePr>
        <p:xfrm>
          <a:off x="4876800" y="1066800"/>
          <a:ext cx="4038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624865"/>
              </p:ext>
            </p:extLst>
          </p:nvPr>
        </p:nvGraphicFramePr>
        <p:xfrm>
          <a:off x="228600" y="4953000"/>
          <a:ext cx="8784770" cy="1828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09801"/>
                <a:gridCol w="1524000"/>
                <a:gridCol w="1828800"/>
                <a:gridCol w="1752600"/>
                <a:gridCol w="1469569"/>
              </a:tblGrid>
              <a:tr h="1676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2014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2015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2016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/>
                        <a:t>2017</a:t>
                      </a:r>
                      <a:endParaRPr lang="en-US" sz="1400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კვოტა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0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დასაწყისში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18972.7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6655.6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3499.8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22763.1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იმპორტი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6001.0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1.0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21706.8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4000.0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წლიური მოხმარება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18318.1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3156.8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2443.5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1519.8</a:t>
                      </a:r>
                      <a:endParaRPr lang="en-US" sz="1400" b="1"/>
                    </a:p>
                  </a:txBody>
                  <a:tcPr/>
                </a:tc>
              </a:tr>
              <a:tr h="242389">
                <a:tc>
                  <a:txBody>
                    <a:bodyPr/>
                    <a:lstStyle/>
                    <a:p>
                      <a:r>
                        <a:rPr lang="ka-GE" sz="1400" b="1" smtClean="0"/>
                        <a:t>ნაშთი წლის ბოლოს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6655.6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3499.8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22763.1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25243.3</a:t>
                      </a:r>
                      <a:endParaRPr lang="en-US" sz="1400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reeform 2"/>
          <p:cNvSpPr/>
          <p:nvPr/>
        </p:nvSpPr>
        <p:spPr>
          <a:xfrm>
            <a:off x="1594755" y="2133600"/>
            <a:ext cx="2231571" cy="2329166"/>
          </a:xfrm>
          <a:custGeom>
            <a:avLst/>
            <a:gdLst>
              <a:gd name="connsiteX0" fmla="*/ 0 w 2231571"/>
              <a:gd name="connsiteY0" fmla="*/ 1645187 h 2329166"/>
              <a:gd name="connsiteX1" fmla="*/ 794657 w 2231571"/>
              <a:gd name="connsiteY1" fmla="*/ 2243902 h 2329166"/>
              <a:gd name="connsiteX2" fmla="*/ 1491343 w 2231571"/>
              <a:gd name="connsiteY2" fmla="*/ 1444 h 2329166"/>
              <a:gd name="connsiteX3" fmla="*/ 2231571 w 2231571"/>
              <a:gd name="connsiteY3" fmla="*/ 1873787 h 2329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31571" h="2329166">
                <a:moveTo>
                  <a:pt x="0" y="1645187"/>
                </a:moveTo>
                <a:cubicBezTo>
                  <a:pt x="273050" y="2081523"/>
                  <a:pt x="546100" y="2517859"/>
                  <a:pt x="794657" y="2243902"/>
                </a:cubicBezTo>
                <a:cubicBezTo>
                  <a:pt x="1043214" y="1969945"/>
                  <a:pt x="1251857" y="63130"/>
                  <a:pt x="1491343" y="1444"/>
                </a:cubicBezTo>
                <a:cubicBezTo>
                  <a:pt x="1730829" y="-60242"/>
                  <a:pt x="2231571" y="1873787"/>
                  <a:pt x="2231571" y="1873787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6041571" y="2024743"/>
            <a:ext cx="2220686" cy="2220686"/>
          </a:xfrm>
          <a:custGeom>
            <a:avLst/>
            <a:gdLst>
              <a:gd name="connsiteX0" fmla="*/ 0 w 2220686"/>
              <a:gd name="connsiteY0" fmla="*/ 0 h 2220686"/>
              <a:gd name="connsiteX1" fmla="*/ 762000 w 2220686"/>
              <a:gd name="connsiteY1" fmla="*/ 1981200 h 2220686"/>
              <a:gd name="connsiteX2" fmla="*/ 762000 w 2220686"/>
              <a:gd name="connsiteY2" fmla="*/ 1981200 h 2220686"/>
              <a:gd name="connsiteX3" fmla="*/ 1469572 w 2220686"/>
              <a:gd name="connsiteY3" fmla="*/ 2090057 h 2220686"/>
              <a:gd name="connsiteX4" fmla="*/ 2220686 w 2220686"/>
              <a:gd name="connsiteY4" fmla="*/ 2220686 h 2220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0686" h="2220686">
                <a:moveTo>
                  <a:pt x="0" y="0"/>
                </a:moveTo>
                <a:lnTo>
                  <a:pt x="762000" y="1981200"/>
                </a:lnTo>
                <a:lnTo>
                  <a:pt x="762000" y="1981200"/>
                </a:lnTo>
                <a:lnTo>
                  <a:pt x="1469572" y="2090057"/>
                </a:lnTo>
                <a:lnTo>
                  <a:pt x="2220686" y="2220686"/>
                </a:ln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0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303</Words>
  <Application>Microsoft Office PowerPoint</Application>
  <PresentationFormat>On-screen Show (4:3)</PresentationFormat>
  <Paragraphs>234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ბაკლოფენი</vt:lpstr>
      <vt:lpstr>გაბაპენტინი</vt:lpstr>
      <vt:lpstr>ზალეპლონი</vt:lpstr>
      <vt:lpstr>ზოპიკლონი</vt:lpstr>
      <vt:lpstr>ტროპიკამიდი</vt:lpstr>
      <vt:lpstr>დექსტრომეტორფანი (კომბ)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Maia Tsotsoria</dc:creator>
  <cp:lastModifiedBy>Lali Davitaia</cp:lastModifiedBy>
  <cp:revision>38</cp:revision>
  <cp:lastPrinted>2018-04-02T12:24:33Z</cp:lastPrinted>
  <dcterms:created xsi:type="dcterms:W3CDTF">2006-08-16T00:00:00Z</dcterms:created>
  <dcterms:modified xsi:type="dcterms:W3CDTF">2018-04-02T12:25:47Z</dcterms:modified>
</cp:coreProperties>
</file>